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8"/>
    <p:restoredTop sz="84288"/>
  </p:normalViewPr>
  <p:slideViewPr>
    <p:cSldViewPr snapToGrid="0" snapToObjects="1">
      <p:cViewPr varScale="1">
        <p:scale>
          <a:sx n="109" d="100"/>
          <a:sy n="109" d="100"/>
        </p:scale>
        <p:origin x="20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37093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28</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39</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41</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42</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51</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55</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56</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57</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58</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59</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60</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61</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62</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63</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64</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65</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66</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67</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68</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69</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71</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78</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citeseerx.ist.psu.edu/viewdoc/summary?doi=10.1.1.56.184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oo.gl/o57K7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40.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yCQA/pycodesty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2082217"/>
            <a:ext cx="7772400" cy="757495"/>
          </a:xfrm>
        </p:spPr>
        <p:txBody>
          <a:bodyPr>
            <a:normAutofit/>
          </a:bodyPr>
          <a:lstStyle/>
          <a:p>
            <a:r>
              <a:rPr lang="en-US" sz="3600" dirty="0"/>
              <a:t>Documentation and programming style </a:t>
            </a:r>
          </a:p>
        </p:txBody>
      </p:sp>
      <p:sp>
        <p:nvSpPr>
          <p:cNvPr id="3" name="Subtitle 2"/>
          <p:cNvSpPr>
            <a:spLocks noGrp="1"/>
          </p:cNvSpPr>
          <p:nvPr>
            <p:ph type="subTitle" idx="1"/>
          </p:nvPr>
        </p:nvSpPr>
        <p:spPr>
          <a:xfrm>
            <a:off x="228600" y="5259946"/>
            <a:ext cx="8705850" cy="1150453"/>
          </a:xfrm>
        </p:spPr>
        <p:txBody>
          <a:bodyPr>
            <a:normAutofit lnSpcReduction="10000"/>
          </a:bodyPr>
          <a:lstStyle/>
          <a:p>
            <a:r>
              <a:rPr lang="en-US" dirty="0"/>
              <a:t>David Beck, </a:t>
            </a:r>
            <a:r>
              <a:rPr lang="en-US" dirty="0" err="1"/>
              <a:t>Bernease</a:t>
            </a:r>
            <a:r>
              <a:rPr lang="en-US" dirty="0"/>
              <a:t> Herman, Edward </a:t>
            </a:r>
            <a:r>
              <a:rPr lang="en-US" dirty="0" err="1"/>
              <a:t>Misback</a:t>
            </a:r>
            <a:endParaRPr lang="en-US" dirty="0"/>
          </a:p>
          <a:p>
            <a:r>
              <a:rPr lang="en-US" dirty="0"/>
              <a:t>.</a:t>
            </a: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5759670" y="1261298"/>
            <a:ext cx="2837792" cy="646331"/>
          </a:xfrm>
          <a:prstGeom prst="rect">
            <a:avLst/>
          </a:prstGeom>
          <a:noFill/>
        </p:spPr>
        <p:txBody>
          <a:bodyPr wrap="square" rtlCol="0">
            <a:spAutoFit/>
          </a:bodyPr>
          <a:lstStyle/>
          <a:p>
            <a:pPr algn="ctr"/>
            <a:r>
              <a:rPr lang="en-US"/>
              <a:t>Advancing data-intensive </a:t>
            </a:r>
            <a:r>
              <a:rPr lang="en-US" dirty="0"/>
              <a:t>discovery in all fields</a:t>
            </a:r>
          </a:p>
        </p:txBody>
      </p:sp>
      <p:sp>
        <p:nvSpPr>
          <p:cNvPr id="8" name="TextBox 7"/>
          <p:cNvSpPr txBox="1"/>
          <p:nvPr/>
        </p:nvSpPr>
        <p:spPr>
          <a:xfrm>
            <a:off x="594360" y="1271446"/>
            <a:ext cx="2636688" cy="646331"/>
          </a:xfrm>
          <a:prstGeom prst="rect">
            <a:avLst/>
          </a:prstGeom>
          <a:noFill/>
        </p:spPr>
        <p:txBody>
          <a:bodyPr wrap="square" rtlCol="0">
            <a:spAutoFit/>
          </a:bodyPr>
          <a:lstStyle/>
          <a:p>
            <a:pPr algn="ctr"/>
            <a:r>
              <a:rPr lang="en-US" dirty="0"/>
              <a:t>Knowledge and solutions for a changing world</a:t>
            </a:r>
          </a:p>
        </p:txBody>
      </p:sp>
      <p:pic>
        <p:nvPicPr>
          <p:cNvPr id="4" name="Picture 3"/>
          <p:cNvPicPr>
            <a:picLocks noChangeAspect="1"/>
          </p:cNvPicPr>
          <p:nvPr/>
        </p:nvPicPr>
        <p:blipFill>
          <a:blip r:embed="rId3"/>
          <a:stretch>
            <a:fillRect/>
          </a:stretch>
        </p:blipFill>
        <p:spPr>
          <a:xfrm>
            <a:off x="1387178" y="339363"/>
            <a:ext cx="965200" cy="952500"/>
          </a:xfrm>
          <a:prstGeom prst="rect">
            <a:avLst/>
          </a:prstGeom>
        </p:spPr>
      </p:pic>
      <p:pic>
        <p:nvPicPr>
          <p:cNvPr id="5" name="Picture 4"/>
          <p:cNvPicPr>
            <a:picLocks noChangeAspect="1"/>
          </p:cNvPicPr>
          <p:nvPr/>
        </p:nvPicPr>
        <p:blipFill>
          <a:blip r:embed="rId4"/>
          <a:stretch>
            <a:fillRect/>
          </a:stretch>
        </p:blipFill>
        <p:spPr>
          <a:xfrm>
            <a:off x="6679139" y="355598"/>
            <a:ext cx="876300" cy="967282"/>
          </a:xfrm>
          <a:prstGeom prst="rect">
            <a:avLst/>
          </a:prstGeom>
        </p:spPr>
      </p:pic>
      <p:pic>
        <p:nvPicPr>
          <p:cNvPr id="9" name="Picture 8"/>
          <p:cNvPicPr>
            <a:picLocks noChangeAspect="1"/>
          </p:cNvPicPr>
          <p:nvPr/>
        </p:nvPicPr>
        <p:blipFill>
          <a:blip r:embed="rId5"/>
          <a:stretch>
            <a:fillRect/>
          </a:stretch>
        </p:blipFill>
        <p:spPr>
          <a:xfrm>
            <a:off x="3822232" y="204582"/>
            <a:ext cx="1418994" cy="1418994"/>
          </a:xfrm>
          <a:prstGeom prst="rect">
            <a:avLst/>
          </a:prstGeom>
        </p:spPr>
      </p:pic>
      <p:sp>
        <p:nvSpPr>
          <p:cNvPr id="10" name="TextBox 9"/>
          <p:cNvSpPr txBox="1"/>
          <p:nvPr/>
        </p:nvSpPr>
        <p:spPr>
          <a:xfrm>
            <a:off x="3390984" y="1623576"/>
            <a:ext cx="2218676" cy="369332"/>
          </a:xfrm>
          <a:prstGeom prst="rect">
            <a:avLst/>
          </a:prstGeom>
          <a:noFill/>
        </p:spPr>
        <p:txBody>
          <a:bodyPr wrap="square" rtlCol="0">
            <a:spAutoFit/>
          </a:bodyPr>
          <a:lstStyle/>
          <a:p>
            <a:pPr algn="ctr"/>
            <a:r>
              <a:rPr lang="en-US" dirty="0"/>
              <a:t>Be boundless</a:t>
            </a:r>
          </a:p>
        </p:txBody>
      </p:sp>
      <p:sp>
        <p:nvSpPr>
          <p:cNvPr id="11" name="Rectangle 10"/>
          <p:cNvSpPr/>
          <p:nvPr/>
        </p:nvSpPr>
        <p:spPr>
          <a:xfrm>
            <a:off x="228600" y="486264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2976193"/>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228600" y="2812059"/>
            <a:ext cx="8705850" cy="21733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CSE 583</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Another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Maximum line length?</a:t>
            </a:r>
          </a:p>
          <a:p>
            <a:pPr lvl="1"/>
            <a:r>
              <a:rPr lang="en-US" altLang="en-US" dirty="0">
                <a:ea typeface="ＭＳ Ｐゴシック" charset="-128"/>
              </a:rPr>
              <a:t>Example</a:t>
            </a:r>
            <a:r>
              <a:rPr lang="is-IS" altLang="en-US" dirty="0">
                <a:ea typeface="ＭＳ Ｐゴシック" charset="-128"/>
              </a:rPr>
              <a:t>… class_example.py</a:t>
            </a:r>
            <a:endParaRPr lang="en-US" altLang="en-US" dirty="0">
              <a:ea typeface="ＭＳ Ｐゴシック" charset="-128"/>
            </a:endParaRPr>
          </a:p>
        </p:txBody>
      </p:sp>
    </p:spTree>
    <p:extLst>
      <p:ext uri="{BB962C8B-B14F-4D97-AF65-F5344CB8AC3E}">
        <p14:creationId xmlns:p14="http://schemas.microsoft.com/office/powerpoint/2010/main" val="34347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i="1" dirty="0">
                <a:ea typeface="ＭＳ Ｐゴシック" charset="-128"/>
              </a:rPr>
              <a:t>Some discussion of this already</a:t>
            </a:r>
            <a:endParaRPr lang="en-US" altLang="en-US" dirty="0">
              <a:ea typeface="ＭＳ Ｐゴシック" charset="-128"/>
            </a:endParaRP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a:ea typeface="ＭＳ Ｐゴシック" charset="-128"/>
              </a:rPr>
              <a:t>Also addresses</a:t>
            </a:r>
          </a:p>
          <a:p>
            <a:pPr lvl="1"/>
            <a:r>
              <a:rPr lang="en-US" altLang="en-US" sz="2400" dirty="0">
                <a:ea typeface="ＭＳ Ｐゴシック" charset="-128"/>
              </a:rPr>
              <a:t>Software design</a:t>
            </a:r>
          </a:p>
          <a:p>
            <a:pPr lvl="1"/>
            <a:r>
              <a:rPr lang="en-US" altLang="en-US" sz="2400" dirty="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a:solidFill>
                  <a:srgbClr val="FF0000"/>
                </a:solidFill>
              </a:rPr>
              <a:t>Funny!</a:t>
            </a: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32</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a:hlinkClick r:id="rId4"/>
              </a:rPr>
              <a:t>https://goo.gl/o57K7g</a:t>
            </a:r>
            <a:endParaRPr lang="en-US" dirty="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a:t>Why be consistent from day 1?</a:t>
            </a:r>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229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p>
          <a:p>
            <a:pPr lvl="2"/>
            <a:r>
              <a:rPr lang="en-US" altLang="en-US" dirty="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first/last</a:t>
            </a: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Global variables</a:t>
            </a:r>
          </a:p>
          <a:p>
            <a:pPr lvl="2"/>
            <a:r>
              <a:rPr lang="en-US" altLang="en-US" dirty="0">
                <a:ea typeface="ＭＳ Ｐゴシック" charset="-128"/>
              </a:rPr>
              <a:t>These shouldn’t be truly global, just global to a module’s namespace</a:t>
            </a:r>
          </a:p>
          <a:p>
            <a:pPr lvl="1"/>
            <a:r>
              <a:rPr lang="en-US" altLang="en-US" dirty="0">
                <a:ea typeface="ＭＳ Ｐゴシック" charset="-128"/>
              </a:rPr>
              <a:t>Function variables</a:t>
            </a:r>
          </a:p>
          <a:p>
            <a:pPr lvl="1"/>
            <a:r>
              <a:rPr lang="en-US" altLang="en-US" dirty="0">
                <a:ea typeface="ＭＳ Ｐゴシック" charset="-128"/>
              </a:rPr>
              <a:t>Function / method arguments</a:t>
            </a:r>
          </a:p>
          <a:p>
            <a:pPr lvl="1"/>
            <a:endParaRPr lang="en-US" altLang="en-US" dirty="0">
              <a:ea typeface="ＭＳ Ｐゴシック" charset="-128"/>
            </a:endParaRPr>
          </a:p>
          <a:p>
            <a:pPr lvl="2"/>
            <a:r>
              <a:rPr lang="en-US" altLang="en-US" dirty="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What is a constant?</a:t>
            </a:r>
          </a:p>
          <a:p>
            <a:pPr lvl="2"/>
            <a:endParaRPr lang="en-US" altLang="en-US" dirty="0">
              <a:ea typeface="ＭＳ Ｐゴシック" charset="-128"/>
            </a:endParaRPr>
          </a:p>
          <a:p>
            <a:pPr lvl="2"/>
            <a:r>
              <a:rPr lang="en-US" altLang="en-US" dirty="0">
                <a:ea typeface="ＭＳ Ｐゴシック" charset="-128"/>
              </a:rPr>
              <a:t>Some examples of where you might use constants?</a:t>
            </a: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Python has no specific capability for making a variable constant; all variables are </a:t>
            </a:r>
            <a:r>
              <a:rPr lang="en-US" altLang="en-US" dirty="0" err="1">
                <a:ea typeface="ＭＳ Ｐゴシック" charset="-128"/>
              </a:rPr>
              <a:t>reassignable</a:t>
            </a:r>
            <a:endParaRPr lang="en-US" altLang="en-US" dirty="0">
              <a:ea typeface="ＭＳ Ｐゴシック" charset="-128"/>
            </a:endParaRPr>
          </a:p>
          <a:p>
            <a:pPr lvl="2"/>
            <a:r>
              <a:rPr lang="en-US" altLang="en-US" dirty="0">
                <a:ea typeface="ＭＳ Ｐゴシック" charset="-128"/>
              </a:rPr>
              <a:t>To indicate a variable is a constant, use all CAPS, e.g.</a:t>
            </a:r>
          </a:p>
          <a:p>
            <a:pPr lvl="2"/>
            <a:endParaRPr lang="en-US" altLang="en-US" dirty="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Constants</a:t>
            </a:r>
          </a:p>
          <a:p>
            <a:pPr lvl="2"/>
            <a:r>
              <a:rPr lang="en-US" altLang="en-US" dirty="0">
                <a:ea typeface="ＭＳ Ｐゴシック" charset="-128"/>
              </a:rPr>
              <a:t>Remember this ugly mess?  What could be a constant?</a:t>
            </a:r>
          </a:p>
          <a:p>
            <a:pPr lvl="2"/>
            <a:endParaRPr lang="en-US" altLang="en-US" dirty="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45</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When naming functions and variables</a:t>
            </a:r>
            <a:r>
              <a:rPr lang="is-IS" altLang="en-US" dirty="0">
                <a:ea typeface="ＭＳ Ｐゴシック" charset="-128"/>
              </a:rPr>
              <a:t>…</a:t>
            </a:r>
          </a:p>
          <a:p>
            <a:pPr lvl="2"/>
            <a:r>
              <a:rPr lang="is-IS" altLang="en-US" dirty="0">
                <a:ea typeface="ＭＳ Ｐゴシック" charset="-128"/>
              </a:rPr>
              <a:t>Be consistent about pluralization / type I</a:t>
            </a:r>
            <a:r>
              <a:rPr lang="en-US" altLang="en-US" dirty="0">
                <a:ea typeface="ＭＳ Ｐゴシック" charset="-128"/>
              </a:rPr>
              <a:t>d</a:t>
            </a:r>
            <a:r>
              <a:rPr lang="is-IS" altLang="en-US" dirty="0">
                <a:ea typeface="ＭＳ Ｐゴシック" charset="-128"/>
              </a:rPr>
              <a:t>s</a:t>
            </a: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endParaRPr lang="is-IS" altLang="en-US" dirty="0">
              <a:ea typeface="ＭＳ Ｐゴシック" charset="-128"/>
            </a:endParaRPr>
          </a:p>
          <a:p>
            <a:pPr lvl="2"/>
            <a:r>
              <a:rPr lang="is-IS" altLang="en-US" dirty="0">
                <a:ea typeface="ＭＳ Ｐゴシック" charset="-128"/>
              </a:rPr>
              <a:t>Which do you prefer and why?</a:t>
            </a:r>
          </a:p>
          <a:p>
            <a:pPr lvl="2"/>
            <a:r>
              <a:rPr lang="is-IS" altLang="en-US" dirty="0">
                <a:ea typeface="ＭＳ Ｐゴシック" charset="-128"/>
              </a:rPr>
              <a:t>Given your choise for the above, what would I name a variable that contained a collection of times? </a:t>
            </a:r>
            <a:r>
              <a:rPr lang="en-US" altLang="en-US" dirty="0">
                <a:ea typeface="ＭＳ Ｐゴシック" charset="-128"/>
              </a:rPr>
              <a:t>U</a:t>
            </a:r>
            <a:r>
              <a:rPr lang="is-IS" altLang="en-US" dirty="0">
                <a:ea typeface="ＭＳ Ｐゴシック" charset="-128"/>
              </a:rPr>
              <a:t>sers? </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There is a lot more detail in the PEP8 spec (on the syllabus)</a:t>
            </a:r>
            <a:r>
              <a:rPr lang="is-IS" altLang="en-US" dirty="0">
                <a:ea typeface="ＭＳ Ｐゴシック" charset="-128"/>
              </a:rPr>
              <a:t>… E.g.  Why is this not only bad style but potentially buggy?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 (SURF)</a:t>
            </a:r>
          </a:p>
          <a:p>
            <a:pPr lvl="1"/>
            <a:r>
              <a:rPr lang="en-US" altLang="en-US" dirty="0">
                <a:ea typeface="ＭＳ Ｐゴシック" charset="-128"/>
              </a:rPr>
              <a:t>Sustainable</a:t>
            </a:r>
          </a:p>
          <a:p>
            <a:pPr lvl="2"/>
            <a:r>
              <a:rPr lang="en-US" altLang="en-US" dirty="0">
                <a:ea typeface="ＭＳ Ｐゴシック" charset="-128"/>
              </a:rPr>
              <a:t>New version of Python (4.X)</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p>
          <a:p>
            <a:pPr marL="0" indent="0">
              <a:buFont typeface="Arial" charset="0"/>
              <a:buNone/>
              <a:defRPr/>
            </a:pPr>
            <a:r>
              <a:rPr lang="en-US" sz="1400" dirty="0">
                <a:latin typeface="Courier"/>
                <a:cs typeface="Courier"/>
              </a:rPr>
              <a:t>% For the brave souls who get this far: You are the chosen ones,</a:t>
            </a:r>
          </a:p>
          <a:p>
            <a:pPr marL="0" indent="0">
              <a:buFont typeface="Arial" charset="0"/>
              <a:buNone/>
              <a:defRPr/>
            </a:pPr>
            <a:r>
              <a:rPr lang="en-US" sz="1400" dirty="0">
                <a:latin typeface="Courier"/>
                <a:cs typeface="Courier"/>
              </a:rPr>
              <a:t>% the valiant knights of programming who toil away, without rest,</a:t>
            </a:r>
          </a:p>
          <a:p>
            <a:pPr marL="0" indent="0">
              <a:buFont typeface="Arial" charset="0"/>
              <a:buNone/>
              <a:defRPr/>
            </a:pPr>
            <a:r>
              <a:rPr lang="en-US" sz="1400" dirty="0">
                <a:latin typeface="Courier"/>
                <a:cs typeface="Courier"/>
              </a:rPr>
              <a:t>% fixing our most awful code. To you, true saviors, kings of men,</a:t>
            </a:r>
          </a:p>
          <a:p>
            <a:pPr marL="0" indent="0">
              <a:buFont typeface="Arial" charset="0"/>
              <a:buNone/>
              <a:defRPr/>
            </a:pP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en-US" sz="1400" dirty="0">
                <a:latin typeface="Courier"/>
                <a:cs typeface="Courier"/>
              </a:rPr>
              <a:t>%</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Dear maintainer:</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Once you are done trying to 'optimize' this routine,</a:t>
            </a:r>
          </a:p>
          <a:p>
            <a:pPr marL="0" indent="0">
              <a:buFont typeface="Arial" charset="0"/>
              <a:buNone/>
              <a:defRPr/>
            </a:pPr>
            <a:r>
              <a:rPr lang="en-US" sz="1400" dirty="0">
                <a:latin typeface="Courier"/>
                <a:cs typeface="Courier"/>
              </a:rPr>
              <a:t>% and have realized what a terrible mistake that was,</a:t>
            </a:r>
          </a:p>
          <a:p>
            <a:pPr marL="0" indent="0">
              <a:buFont typeface="Arial" charset="0"/>
              <a:buNone/>
              <a:defRPr/>
            </a:pPr>
            <a:r>
              <a:rPr lang="en-US" sz="1400" dirty="0">
                <a:latin typeface="Courier"/>
                <a:cs typeface="Courier"/>
              </a:rPr>
              <a:t>% please increment the following counter as a warning</a:t>
            </a:r>
          </a:p>
          <a:p>
            <a:pPr marL="0" indent="0">
              <a:buFont typeface="Arial" charset="0"/>
              <a:buNone/>
              <a:defRPr/>
            </a:pPr>
            <a:r>
              <a:rPr lang="en-US" sz="1400" dirty="0">
                <a:latin typeface="Courier"/>
                <a:cs typeface="Courier"/>
              </a:rPr>
              <a:t>% to the next guy:</a:t>
            </a:r>
          </a:p>
          <a:p>
            <a:pPr marL="0" indent="0">
              <a:buFont typeface="Arial" charset="0"/>
              <a:buNone/>
              <a:defRPr/>
            </a:pPr>
            <a:r>
              <a:rPr lang="en-US" sz="1400" dirty="0">
                <a:latin typeface="Courier"/>
                <a:cs typeface="Courier"/>
              </a:rPr>
              <a:t>% </a:t>
            </a:r>
          </a:p>
          <a:p>
            <a:pPr marL="0" indent="0">
              <a:buFont typeface="Arial" charset="0"/>
              <a:buNone/>
              <a:defRPr/>
            </a:pP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p:txBody>
      </p:sp>
    </p:spTree>
    <p:extLst>
      <p:ext uri="{BB962C8B-B14F-4D97-AF65-F5344CB8AC3E}">
        <p14:creationId xmlns:p14="http://schemas.microsoft.com/office/powerpoint/2010/main" val="181516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Don’t 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Problems 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68</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a:ea typeface="ＭＳ Ｐゴシック" charset="0"/>
                <a:cs typeface="ＭＳ Ｐゴシック" charset="0"/>
              </a:rPr>
              <a:t>Good comments</a:t>
            </a: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a:ea typeface="ＭＳ Ｐゴシック" charset="0"/>
              <a:cs typeface="ＭＳ Ｐゴシック" charset="0"/>
            </a:endParaRPr>
          </a:p>
          <a:p>
            <a:pPr lvl="2">
              <a:defRPr/>
            </a:pPr>
            <a:r>
              <a:rPr lang="en-US" dirty="0">
                <a:ea typeface="ＭＳ Ｐゴシック" charset="0"/>
                <a:cs typeface="ＭＳ Ｐゴシック" charset="0"/>
              </a:rPr>
              <a:t>Note how the block is commented</a:t>
            </a:r>
          </a:p>
          <a:p>
            <a:pPr lvl="2">
              <a:defRPr/>
            </a:pPr>
            <a:r>
              <a:rPr lang="en-US" dirty="0">
                <a:ea typeface="ＭＳ Ｐゴシック" charset="0"/>
                <a:cs typeface="ＭＳ Ｐゴシック" charset="0"/>
              </a:rPr>
              <a:t>The code itself reads clearly enough</a:t>
            </a:r>
          </a:p>
          <a:p>
            <a:pPr lvl="2">
              <a:defRPr/>
            </a:pPr>
            <a:r>
              <a:rPr lang="en-US" dirty="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r>
              <a:rPr lang="en-US" dirty="0">
                <a:latin typeface="Courier New" charset="0"/>
                <a:ea typeface="Courier New" charset="0"/>
                <a:cs typeface="Courier New" charset="0"/>
              </a:rPr>
              <a:t>pip install pep8</a:t>
            </a:r>
          </a:p>
          <a:p>
            <a:pPr lvl="2"/>
            <a:r>
              <a:rPr lang="en-US" altLang="en-US" dirty="0">
                <a:latin typeface="Calibri" charset="0"/>
                <a:ea typeface="Calibri" charset="0"/>
                <a:cs typeface="Calibri" charset="0"/>
              </a:rPr>
              <a:t>Also see </a:t>
            </a:r>
            <a:r>
              <a:rPr lang="en-US" altLang="en-US" dirty="0" err="1">
                <a:latin typeface="Calibri" charset="0"/>
                <a:ea typeface="Calibri" charset="0"/>
                <a:cs typeface="Calibri" charset="0"/>
              </a:rPr>
              <a:t>pycodestyle</a:t>
            </a:r>
            <a:r>
              <a:rPr lang="en-US" altLang="en-US" dirty="0">
                <a:latin typeface="Calibri" charset="0"/>
                <a:ea typeface="Calibri" charset="0"/>
                <a:cs typeface="Calibri" charset="0"/>
              </a:rPr>
              <a:t>, flake8: </a:t>
            </a:r>
            <a:r>
              <a:rPr lang="en-US" altLang="en-US" dirty="0">
                <a:latin typeface="Courier New" charset="0"/>
                <a:ea typeface="Courier New" charset="0"/>
                <a:cs typeface="Courier New" charset="0"/>
                <a:hlinkClick r:id="rId3"/>
              </a:rPr>
              <a:t>https://github.com/PyCQA/pycodestyle</a:t>
            </a:r>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Vim &amp; </a:t>
            </a:r>
            <a:r>
              <a:rPr lang="en-US" altLang="en-US" dirty="0" err="1">
                <a:ea typeface="ＭＳ Ｐゴシック" charset="-128"/>
              </a:rPr>
              <a:t>Emacs</a:t>
            </a:r>
            <a:r>
              <a:rPr lang="en-US" altLang="en-US" dirty="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13207</TotalTime>
  <Words>2693</Words>
  <Application>Microsoft Macintosh PowerPoint</Application>
  <PresentationFormat>On-screen Show (4:3)</PresentationFormat>
  <Paragraphs>584</Paragraphs>
  <Slides>78</Slides>
  <Notes>72</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ＭＳ Ｐゴシック</vt:lpstr>
      <vt:lpstr>Arial</vt:lpstr>
      <vt:lpstr>Calibri</vt:lpstr>
      <vt:lpstr>Courier</vt:lpstr>
      <vt:lpstr>Courier New</vt:lpstr>
      <vt:lpstr>Office Theme</vt:lpstr>
      <vt:lpstr>Documentation and programming style </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David A. C. Beck</cp:lastModifiedBy>
  <cp:revision>547</cp:revision>
  <dcterms:created xsi:type="dcterms:W3CDTF">2015-01-21T04:58:27Z</dcterms:created>
  <dcterms:modified xsi:type="dcterms:W3CDTF">2020-10-22T18:20:00Z</dcterms:modified>
</cp:coreProperties>
</file>